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85" r:id="rId4"/>
    <p:sldId id="286" r:id="rId5"/>
    <p:sldId id="287" r:id="rId6"/>
    <p:sldId id="288" r:id="rId7"/>
    <p:sldId id="289" r:id="rId8"/>
    <p:sldId id="290" r:id="rId9"/>
    <p:sldId id="304" r:id="rId10"/>
    <p:sldId id="300" r:id="rId11"/>
    <p:sldId id="302" r:id="rId12"/>
    <p:sldId id="301" r:id="rId13"/>
    <p:sldId id="305" r:id="rId14"/>
    <p:sldId id="306" r:id="rId15"/>
    <p:sldId id="307" r:id="rId16"/>
    <p:sldId id="308" r:id="rId17"/>
    <p:sldId id="312" r:id="rId18"/>
    <p:sldId id="315" r:id="rId19"/>
    <p:sldId id="316" r:id="rId20"/>
    <p:sldId id="317" r:id="rId21"/>
    <p:sldId id="270" r:id="rId22"/>
    <p:sldId id="259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6526" autoAdjust="0"/>
  </p:normalViewPr>
  <p:slideViewPr>
    <p:cSldViewPr snapToGrid="0">
      <p:cViewPr varScale="1">
        <p:scale>
          <a:sx n="51" d="100"/>
          <a:sy n="51" d="100"/>
        </p:scale>
        <p:origin x="12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b="0" i="0" dirty="0">
              <a:solidFill>
                <a:srgbClr val="31353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 lang="es-A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/>
        </p:nvSpPr>
        <p:spPr>
          <a:xfrm>
            <a:off x="-18691" y="0"/>
            <a:ext cx="12229381" cy="6858000"/>
          </a:xfrm>
          <a:prstGeom prst="rect">
            <a:avLst/>
          </a:prstGeom>
          <a:solidFill>
            <a:srgbClr val="2780B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6776938" y="2265696"/>
            <a:ext cx="4110900" cy="15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 panose="020F0502020204030204"/>
              <a:buNone/>
            </a:pPr>
            <a:r>
              <a:rPr lang="es-AR" sz="3600" b="1" dirty="0">
                <a:solidFill>
                  <a:srgbClr val="FFFFFF"/>
                </a:solidFill>
                <a:sym typeface="Arial" panose="020B0604020202020204"/>
              </a:rPr>
              <a:t>Análisis y Visualización de Datos</a:t>
            </a:r>
            <a:endParaRPr sz="3600" b="1" dirty="0">
              <a:solidFill>
                <a:srgbClr val="FFFFFF"/>
              </a:solidFill>
              <a:sym typeface="Arial" panose="020B0604020202020204"/>
            </a:endParaRPr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33564" y="6039353"/>
            <a:ext cx="1772412" cy="64160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"/>
          <p:cNvSpPr txBox="1"/>
          <p:nvPr/>
        </p:nvSpPr>
        <p:spPr>
          <a:xfrm>
            <a:off x="6828406" y="1501261"/>
            <a:ext cx="3849693" cy="406976"/>
          </a:xfrm>
          <a:prstGeom prst="rect">
            <a:avLst/>
          </a:prstGeom>
          <a:solidFill>
            <a:srgbClr val="134A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1153064" y="1462177"/>
            <a:ext cx="5276489" cy="3407433"/>
          </a:xfrm>
          <a:prstGeom prst="rect">
            <a:avLst/>
          </a:prstGeom>
          <a:noFill/>
          <a:ln w="57150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2423124" y="2926331"/>
            <a:ext cx="32895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Insertar imagen ilustrativa</a:t>
            </a:r>
          </a:p>
        </p:txBody>
      </p:sp>
      <p:sp>
        <p:nvSpPr>
          <p:cNvPr id="94" name="Google Shape;94;p5"/>
          <p:cNvSpPr txBox="1"/>
          <p:nvPr/>
        </p:nvSpPr>
        <p:spPr>
          <a:xfrm>
            <a:off x="6776938" y="4083864"/>
            <a:ext cx="4110900" cy="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 dirty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Mg. Ing. Sebastian Guidet</a:t>
            </a:r>
            <a:endParaRPr sz="2800" b="1" dirty="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2700" marR="508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5" name="Google Shape;95;p5"/>
          <p:cNvPicPr preferRelativeResize="0"/>
          <p:nvPr/>
        </p:nvPicPr>
        <p:blipFill>
          <a:blip r:embed="rId4"/>
          <a:srcRect/>
          <a:stretch>
            <a:fillRect/>
          </a:stretch>
        </p:blipFill>
        <p:spPr>
          <a:xfrm>
            <a:off x="1153075" y="1462176"/>
            <a:ext cx="5276475" cy="3407433"/>
          </a:xfrm>
          <a:prstGeom prst="rect">
            <a:avLst/>
          </a:prstGeom>
          <a:noFill/>
          <a:ln w="57150" cap="flat" cmpd="sng">
            <a:solidFill>
              <a:srgbClr val="323F4F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5F8C6CB-F264-4D0E-C7A4-790FB9B4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35" y="-20798"/>
            <a:ext cx="7025853" cy="68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882502" y="167643"/>
            <a:ext cx="3714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Modalidad</a:t>
            </a:r>
            <a:endParaRPr lang="es-AR" sz="4800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735094-B659-7858-8A20-94EDF16F9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0" y="1548726"/>
            <a:ext cx="10728229" cy="483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583786" y="481077"/>
            <a:ext cx="110229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3: Gráficos de dispersión (</a:t>
            </a:r>
            <a:r>
              <a:rPr lang="es-AR" sz="54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scatterplots</a:t>
            </a:r>
            <a:r>
              <a:rPr lang="es-A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lang="es-AR" sz="4400" b="1" dirty="0">
              <a:solidFill>
                <a:schemeClr val="bg1"/>
              </a:solidFill>
              <a:latin typeface="Inter"/>
            </a:endParaRPr>
          </a:p>
        </p:txBody>
      </p:sp>
      <p:pic>
        <p:nvPicPr>
          <p:cNvPr id="8194" name="Picture 2" descr="Correlación de Pearson - Explicación sencilla - DATAtab">
            <a:extLst>
              <a:ext uri="{FF2B5EF4-FFF2-40B4-BE49-F238E27FC236}">
                <a16:creationId xmlns:a16="http://schemas.microsoft.com/office/drawing/2014/main" id="{8E483C1B-F499-81B9-9EDF-8AF2C83A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59" y="3073682"/>
            <a:ext cx="6805155" cy="29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▷ Correlación: qué es, tipos, fórmula, interpretación,...">
            <a:extLst>
              <a:ext uri="{FF2B5EF4-FFF2-40B4-BE49-F238E27FC236}">
                <a16:creationId xmlns:a16="http://schemas.microsoft.com/office/drawing/2014/main" id="{21509C01-8A04-FB83-61BE-2290065F6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79" y="421411"/>
            <a:ext cx="9356942" cy="601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990606" y="211201"/>
            <a:ext cx="98444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4: Gráficos </a:t>
            </a:r>
            <a:r>
              <a:rPr lang="es-AR" sz="54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boxplot</a:t>
            </a:r>
            <a:endParaRPr lang="es-AR" sz="4400" b="1" dirty="0">
              <a:solidFill>
                <a:schemeClr val="bg1"/>
              </a:solidFill>
              <a:latin typeface="Inter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F5ACA95-7327-1040-83E5-E9D87B5DFE5F}"/>
              </a:ext>
            </a:extLst>
          </p:cNvPr>
          <p:cNvSpPr/>
          <p:nvPr/>
        </p:nvSpPr>
        <p:spPr>
          <a:xfrm>
            <a:off x="2913560" y="1230716"/>
            <a:ext cx="6363355" cy="5530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F8003E-F39B-23B9-4388-CBD7B8419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12" y="1478072"/>
            <a:ext cx="6015467" cy="500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2C0DCCB-141E-05C2-FD71-641D090C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10" y="313152"/>
            <a:ext cx="10813078" cy="617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2" descr="Copiar al portapapeles"/>
          <p:cNvSpPr>
            <a:spLocks noChangeAspect="1" noChangeArrowheads="1"/>
          </p:cNvSpPr>
          <p:nvPr/>
        </p:nvSpPr>
        <p:spPr bwMode="auto">
          <a:xfrm>
            <a:off x="1143000" y="2787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7" name="AutoShape 3" descr="Copiar al portapapeles"/>
          <p:cNvSpPr>
            <a:spLocks noChangeAspect="1" noChangeArrowheads="1"/>
          </p:cNvSpPr>
          <p:nvPr/>
        </p:nvSpPr>
        <p:spPr bwMode="auto">
          <a:xfrm>
            <a:off x="1235075" y="3078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s-AR" altLang="es-A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090A73-F8CE-AF5C-EA9E-7D6A41D9F352}"/>
              </a:ext>
            </a:extLst>
          </p:cNvPr>
          <p:cNvSpPr txBox="1"/>
          <p:nvPr/>
        </p:nvSpPr>
        <p:spPr>
          <a:xfrm>
            <a:off x="3020099" y="622725"/>
            <a:ext cx="61502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4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Unidad 2. </a:t>
            </a:r>
            <a:r>
              <a:rPr lang="es-AR" sz="40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Seaborn</a:t>
            </a:r>
            <a:endParaRPr lang="es-AR" sz="40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CE005E2-7026-80B6-46B2-C86C08902033}"/>
              </a:ext>
            </a:extLst>
          </p:cNvPr>
          <p:cNvSpPr txBox="1"/>
          <p:nvPr/>
        </p:nvSpPr>
        <p:spPr>
          <a:xfrm>
            <a:off x="764088" y="2125849"/>
            <a:ext cx="1064712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1: Introducción a </a:t>
            </a:r>
            <a:r>
              <a:rPr lang="es-AR" sz="20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Seaborn</a:t>
            </a:r>
            <a:r>
              <a:rPr lang="es-A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gráficos de densidad y de burbujas</a:t>
            </a:r>
          </a:p>
          <a:p>
            <a:endParaRPr lang="es-AR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s-A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2: Gráficos </a:t>
            </a:r>
            <a:r>
              <a:rPr lang="es-AR" sz="20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violin</a:t>
            </a:r>
            <a:r>
              <a:rPr lang="es-AR" sz="2000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20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plot</a:t>
            </a:r>
            <a:endParaRPr lang="es-AR" sz="2000" b="1" i="1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s-AR" sz="2000" b="1" i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pt-B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3: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Paneles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gráficos (</a:t>
            </a:r>
            <a:r>
              <a:rPr lang="pt-BR" sz="20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facets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lang="es-AR" sz="2000" b="1" i="1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s-AR" b="1" i="1" dirty="0">
              <a:solidFill>
                <a:srgbClr val="313537"/>
              </a:solidFill>
              <a:latin typeface="Arial" panose="020B0604020202020204" pitchFamily="34" charset="0"/>
            </a:endParaRPr>
          </a:p>
          <a:p>
            <a:endParaRPr lang="es-AR" b="1" i="0" dirty="0">
              <a:solidFill>
                <a:srgbClr val="313537"/>
              </a:solidFill>
              <a:effectLst/>
              <a:latin typeface="Arial" panose="020B0604020202020204" pitchFamily="34" charset="0"/>
            </a:endParaRPr>
          </a:p>
          <a:p>
            <a:endParaRPr lang="es-AR" b="1" dirty="0">
              <a:solidFill>
                <a:srgbClr val="313537"/>
              </a:solidFill>
              <a:latin typeface="Arial" panose="020B0604020202020204" pitchFamily="34" charset="0"/>
            </a:endParaRPr>
          </a:p>
          <a:p>
            <a:endParaRPr lang="es-A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2" descr="Copiar al portapapeles"/>
          <p:cNvSpPr>
            <a:spLocks noChangeAspect="1" noChangeArrowheads="1"/>
          </p:cNvSpPr>
          <p:nvPr/>
        </p:nvSpPr>
        <p:spPr bwMode="auto">
          <a:xfrm>
            <a:off x="1143000" y="2787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7" name="AutoShape 3" descr="Copiar al portapapeles"/>
          <p:cNvSpPr>
            <a:spLocks noChangeAspect="1" noChangeArrowheads="1"/>
          </p:cNvSpPr>
          <p:nvPr/>
        </p:nvSpPr>
        <p:spPr bwMode="auto">
          <a:xfrm>
            <a:off x="1235075" y="3078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s-AR" altLang="es-A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89556" y="290155"/>
            <a:ext cx="109477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1: Introducción a </a:t>
            </a:r>
            <a:r>
              <a:rPr lang="es-AR" sz="48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Seaborn</a:t>
            </a:r>
            <a:r>
              <a:rPr lang="es-AR" sz="4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gráficos de densidad y de burbujas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5E2B70A-F10A-B4C6-3E5D-022331493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39" t="33425" r="8254" b="34795"/>
          <a:stretch/>
        </p:blipFill>
        <p:spPr>
          <a:xfrm>
            <a:off x="3186386" y="2940050"/>
            <a:ext cx="5295344" cy="1569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2" descr="Copiar al portapapeles"/>
          <p:cNvSpPr>
            <a:spLocks noChangeAspect="1" noChangeArrowheads="1"/>
          </p:cNvSpPr>
          <p:nvPr/>
        </p:nvSpPr>
        <p:spPr bwMode="auto">
          <a:xfrm>
            <a:off x="1143000" y="2787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7" name="AutoShape 3" descr="Copiar al portapapeles"/>
          <p:cNvSpPr>
            <a:spLocks noChangeAspect="1" noChangeArrowheads="1"/>
          </p:cNvSpPr>
          <p:nvPr/>
        </p:nvSpPr>
        <p:spPr bwMode="auto">
          <a:xfrm>
            <a:off x="1235075" y="3078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s-AR" altLang="es-A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387475" y="2325985"/>
            <a:ext cx="10037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2: Gráficos </a:t>
            </a:r>
            <a:r>
              <a:rPr lang="es-AR" sz="54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violin</a:t>
            </a:r>
            <a:r>
              <a:rPr lang="es-AR" sz="5400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54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plot</a:t>
            </a:r>
            <a:endParaRPr lang="es-AR" sz="5400" b="1" i="1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2" descr="Copiar al portapapeles"/>
          <p:cNvSpPr>
            <a:spLocks noChangeAspect="1" noChangeArrowheads="1"/>
          </p:cNvSpPr>
          <p:nvPr/>
        </p:nvSpPr>
        <p:spPr bwMode="auto">
          <a:xfrm>
            <a:off x="1143000" y="2787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7" name="AutoShape 3" descr="Copiar al portapapeles"/>
          <p:cNvSpPr>
            <a:spLocks noChangeAspect="1" noChangeArrowheads="1"/>
          </p:cNvSpPr>
          <p:nvPr/>
        </p:nvSpPr>
        <p:spPr bwMode="auto">
          <a:xfrm>
            <a:off x="1235075" y="3078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s-AR" altLang="es-A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14400" y="2676937"/>
            <a:ext cx="10042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3: </a:t>
            </a:r>
            <a:r>
              <a:rPr lang="pt-BR" sz="5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Paneles</a:t>
            </a:r>
            <a:r>
              <a:rPr lang="pt-B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gráficos (</a:t>
            </a:r>
            <a:r>
              <a:rPr lang="pt-BR" sz="54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facets</a:t>
            </a:r>
            <a:r>
              <a:rPr lang="pt-B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lang="es-AR" sz="5400" b="1" i="1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0" y="390531"/>
            <a:ext cx="120249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44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Módulo 3. Gráficos con Python </a:t>
            </a:r>
          </a:p>
          <a:p>
            <a:pPr algn="ctr"/>
            <a:r>
              <a:rPr lang="es-AR" sz="36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(Matplotlib y Seaborn)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858489" y="1941588"/>
            <a:ext cx="1025919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Unidad 1. Matplotlib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6185" y="2877330"/>
            <a:ext cx="999675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1: Introducción a Matplotlib y gráficos de línea</a:t>
            </a:r>
          </a:p>
          <a:p>
            <a:endParaRPr lang="es-AR" sz="3200" b="1" i="1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s-AR" sz="2800" b="1" i="1" dirty="0">
                <a:solidFill>
                  <a:schemeClr val="bg1"/>
                </a:solidFill>
                <a:latin typeface="Arial" panose="020B0604020202020204" pitchFamily="34" charset="0"/>
              </a:rPr>
              <a:t>Tema 2: Gráficos de barra, histogramas y de área</a:t>
            </a:r>
          </a:p>
          <a:p>
            <a:endParaRPr lang="es-AR" sz="2800" b="1" i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s-AR" sz="2800" b="1" i="1" dirty="0">
                <a:solidFill>
                  <a:schemeClr val="bg1"/>
                </a:solidFill>
                <a:latin typeface="Arial" panose="020B0604020202020204" pitchFamily="34" charset="0"/>
              </a:rPr>
              <a:t>Tema 3: Gráficos de dispersión (</a:t>
            </a:r>
            <a:r>
              <a:rPr lang="es-AR" sz="2800" b="1" i="1" dirty="0" err="1">
                <a:solidFill>
                  <a:schemeClr val="bg1"/>
                </a:solidFill>
                <a:latin typeface="Arial" panose="020B0604020202020204" pitchFamily="34" charset="0"/>
              </a:rPr>
              <a:t>scatterplots</a:t>
            </a:r>
            <a:r>
              <a:rPr lang="es-AR" sz="2800" b="1" i="1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</a:p>
          <a:p>
            <a:endParaRPr lang="es-AR" sz="2800" b="1" i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s-AR" sz="2800" b="1" i="1" dirty="0">
                <a:solidFill>
                  <a:schemeClr val="bg1"/>
                </a:solidFill>
                <a:latin typeface="Arial" panose="020B0604020202020204" pitchFamily="34" charset="0"/>
              </a:rPr>
              <a:t>Tema 4: Gráficos </a:t>
            </a:r>
            <a:r>
              <a:rPr lang="es-AR" sz="2800" b="1" i="1" dirty="0" err="1">
                <a:solidFill>
                  <a:schemeClr val="bg1"/>
                </a:solidFill>
                <a:latin typeface="Arial" panose="020B0604020202020204" pitchFamily="34" charset="0"/>
              </a:rPr>
              <a:t>boxplot</a:t>
            </a:r>
            <a:endParaRPr lang="es-AR" sz="2800" b="1" i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2" descr="Copiar al portapapeles"/>
          <p:cNvSpPr>
            <a:spLocks noChangeAspect="1" noChangeArrowheads="1"/>
          </p:cNvSpPr>
          <p:nvPr/>
        </p:nvSpPr>
        <p:spPr bwMode="auto">
          <a:xfrm>
            <a:off x="1143000" y="2787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7" name="AutoShape 3" descr="Copiar al portapapeles"/>
          <p:cNvSpPr>
            <a:spLocks noChangeAspect="1" noChangeArrowheads="1"/>
          </p:cNvSpPr>
          <p:nvPr/>
        </p:nvSpPr>
        <p:spPr bwMode="auto">
          <a:xfrm>
            <a:off x="1235075" y="3078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s-AR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s-AR" altLang="es-A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43000" y="2353400"/>
            <a:ext cx="109693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4: Gráficos marginales (histogramas, </a:t>
            </a:r>
            <a:r>
              <a:rPr lang="es-AR" sz="5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rugs</a:t>
            </a:r>
            <a:r>
              <a:rPr lang="es-A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s-AR" sz="5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boxplots</a:t>
            </a:r>
            <a:r>
              <a:rPr lang="es-AR" sz="5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endParaRPr lang="es-AR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/>
          <p:nvPr/>
        </p:nvSpPr>
        <p:spPr>
          <a:xfrm>
            <a:off x="-130630" y="0"/>
            <a:ext cx="12566469" cy="6858000"/>
          </a:xfrm>
          <a:prstGeom prst="rect">
            <a:avLst/>
          </a:prstGeom>
          <a:solidFill>
            <a:srgbClr val="2780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5332298" y="4043442"/>
            <a:ext cx="1303633" cy="123609"/>
          </a:xfrm>
          <a:prstGeom prst="rect">
            <a:avLst/>
          </a:prstGeom>
          <a:solidFill>
            <a:srgbClr val="4EB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8" name="Google Shape;258;p15"/>
          <p:cNvSpPr txBox="1"/>
          <p:nvPr/>
        </p:nvSpPr>
        <p:spPr>
          <a:xfrm>
            <a:off x="3592286" y="2547257"/>
            <a:ext cx="563009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7200" b="1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¿Consultas?</a:t>
            </a:r>
            <a:endParaRPr sz="3200" b="1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59" name="Google Shape;259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094104" y="6428510"/>
            <a:ext cx="955316" cy="34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529" y="-297"/>
            <a:ext cx="12193055" cy="685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/>
          <p:cNvSpPr txBox="1"/>
          <p:nvPr/>
        </p:nvSpPr>
        <p:spPr>
          <a:xfrm>
            <a:off x="638065" y="717083"/>
            <a:ext cx="109143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b="1" dirty="0">
                <a:solidFill>
                  <a:schemeClr val="bg1"/>
                </a:solidFill>
                <a:latin typeface="Arial" panose="020B0604020202020204" pitchFamily="34" charset="0"/>
              </a:rPr>
              <a:t>Tema 1: Introducción a </a:t>
            </a:r>
            <a:r>
              <a:rPr lang="es-AR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Matplotlib</a:t>
            </a:r>
            <a:r>
              <a:rPr lang="es-AR" sz="3200" b="1" dirty="0">
                <a:solidFill>
                  <a:schemeClr val="bg1"/>
                </a:solidFill>
                <a:latin typeface="Arial" panose="020B0604020202020204" pitchFamily="34" charset="0"/>
              </a:rPr>
              <a:t> y gráficos de línea</a:t>
            </a:r>
          </a:p>
          <a:p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3" name="Picture 4" descr="Tutorial de matplotlib">
            <a:extLst>
              <a:ext uri="{FF2B5EF4-FFF2-40B4-BE49-F238E27FC236}">
                <a16:creationId xmlns:a16="http://schemas.microsoft.com/office/drawing/2014/main" id="{B430F2A8-4DF4-D616-7B70-9EC36D386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147" y="2313140"/>
            <a:ext cx="5772411" cy="288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892645" y="318369"/>
            <a:ext cx="79757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Series de tiempo</a:t>
            </a:r>
            <a:endParaRPr lang="es-AR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29A857-29AC-6E0F-A352-D6A8B69B3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82" y="1666158"/>
            <a:ext cx="10066236" cy="50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B1D942-CAC5-19C1-6B69-15FAC4C61FB5}"/>
              </a:ext>
            </a:extLst>
          </p:cNvPr>
          <p:cNvSpPr txBox="1"/>
          <p:nvPr/>
        </p:nvSpPr>
        <p:spPr>
          <a:xfrm>
            <a:off x="701458" y="472413"/>
            <a:ext cx="11285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Tema 2: Gráficos de barra, histogramas y de área</a:t>
            </a:r>
            <a:endParaRPr lang="es-AR" sz="36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5127BA-BF88-C461-FB31-19B33F3D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0" y="2024063"/>
            <a:ext cx="11142882" cy="39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57B91DF-12C4-ECD0-5FB1-88789F209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7" t="24474" r="23768" b="23105"/>
          <a:stretch/>
        </p:blipFill>
        <p:spPr>
          <a:xfrm>
            <a:off x="334026" y="1389945"/>
            <a:ext cx="5516687" cy="39582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9F3F82-9047-E4D3-422A-C0FDCCFDE1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38" t="24109" r="24486" b="12512"/>
          <a:stretch/>
        </p:blipFill>
        <p:spPr>
          <a:xfrm>
            <a:off x="6457650" y="1295999"/>
            <a:ext cx="5125888" cy="41461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555BFBA-57B7-6B7B-9B0E-E8F552870184}"/>
              </a:ext>
            </a:extLst>
          </p:cNvPr>
          <p:cNvSpPr txBox="1"/>
          <p:nvPr/>
        </p:nvSpPr>
        <p:spPr>
          <a:xfrm>
            <a:off x="616907" y="6299702"/>
            <a:ext cx="10669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FUENTE: </a:t>
            </a:r>
            <a:r>
              <a:rPr lang="es-AR" dirty="0" err="1">
                <a:solidFill>
                  <a:schemeClr val="bg1"/>
                </a:solidFill>
              </a:rPr>
              <a:t>efaidnbmnnnibpcajpcglclefindmkaj</a:t>
            </a:r>
            <a:r>
              <a:rPr lang="es-AR" dirty="0">
                <a:solidFill>
                  <a:schemeClr val="bg1"/>
                </a:solidFill>
              </a:rPr>
              <a:t>/https://gc.scalahed.com/recursos/files/r161r/w23962w/Medidas_tendencias.pdf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592F371-F59F-38A7-DA1B-ECCB098C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37" y="1100399"/>
            <a:ext cx="581025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69DA4AC-2421-87AC-9A14-721365FB46E6}"/>
              </a:ext>
            </a:extLst>
          </p:cNvPr>
          <p:cNvSpPr txBox="1"/>
          <p:nvPr/>
        </p:nvSpPr>
        <p:spPr>
          <a:xfrm>
            <a:off x="275573" y="223576"/>
            <a:ext cx="56742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Gráfico: Dispersión</a:t>
            </a:r>
            <a:endParaRPr lang="es-AR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95D1B23-8AE5-99C0-7520-A088664B3DDF}"/>
              </a:ext>
            </a:extLst>
          </p:cNvPr>
          <p:cNvSpPr txBox="1"/>
          <p:nvPr/>
        </p:nvSpPr>
        <p:spPr>
          <a:xfrm>
            <a:off x="1488790" y="522515"/>
            <a:ext cx="8995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Medidas de forma: asimetría</a:t>
            </a:r>
            <a:endParaRPr lang="es-AR" sz="36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517E86-F806-76B1-8175-705F6C3562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04" t="34521" r="15034" b="23836"/>
          <a:stretch/>
        </p:blipFill>
        <p:spPr>
          <a:xfrm>
            <a:off x="1959419" y="2000603"/>
            <a:ext cx="8054236" cy="2855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435A192-4E22-2FE8-F9F0-4E247165EA79}"/>
              </a:ext>
            </a:extLst>
          </p:cNvPr>
          <p:cNvSpPr txBox="1"/>
          <p:nvPr/>
        </p:nvSpPr>
        <p:spPr>
          <a:xfrm>
            <a:off x="2683701" y="685355"/>
            <a:ext cx="8351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Medidas de forma: curtosis</a:t>
            </a:r>
            <a:endParaRPr lang="es-AR" sz="320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6D72E9E-2CFD-E682-1956-DABBEA846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67" t="32694" r="23253" b="16164"/>
          <a:stretch/>
        </p:blipFill>
        <p:spPr>
          <a:xfrm>
            <a:off x="2253792" y="1716440"/>
            <a:ext cx="7979972" cy="47845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5766</TotalTime>
  <Words>221</Words>
  <Application>Microsoft Office PowerPoint</Application>
  <PresentationFormat>Panorámica</PresentationFormat>
  <Paragraphs>41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Inter</vt:lpstr>
      <vt:lpstr>Tema de Office</vt:lpstr>
      <vt:lpstr>Análisis y Visualización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Comercialización de Seguros</dc:title>
  <dc:creator>Daniela Bustos</dc:creator>
  <cp:lastModifiedBy>sebastian guidet</cp:lastModifiedBy>
  <cp:revision>39</cp:revision>
  <dcterms:created xsi:type="dcterms:W3CDTF">2022-03-02T15:51:00Z</dcterms:created>
  <dcterms:modified xsi:type="dcterms:W3CDTF">2024-04-18T23:31:44Z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0AC2D930CB8942EEA036BEBE83CDE610_12</vt:lpwstr>
  </property>
  <property fmtid="{D5CDD505-2E9C-101B-9397-08002B2CF9AE}" pid="3" name="KSOProductBuildVer">
    <vt:lpwstr>3082-12.2.0.13201</vt:lpwstr>
  </property>
</Properties>
</file>